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66" r:id="rId5"/>
    <p:sldId id="268" r:id="rId6"/>
    <p:sldId id="270" r:id="rId7"/>
    <p:sldId id="272" r:id="rId8"/>
    <p:sldId id="259" r:id="rId9"/>
    <p:sldId id="260" r:id="rId10"/>
    <p:sldId id="263" r:id="rId11"/>
    <p:sldId id="273" r:id="rId12"/>
    <p:sldId id="274" r:id="rId13"/>
    <p:sldId id="264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99B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8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6350" y="2058988"/>
            <a:ext cx="12195175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/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DE15-7230-4BA0-A1BE-3CB5D2154D25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F91F-A89A-4009-81E9-00845426F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3BD1-2A1A-4D76-A7A0-C3120AF40392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9999-4A3D-46F7-A074-B8E706A10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018588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302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3620-22BE-452A-9004-7B374849D352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663" y="6423025"/>
            <a:ext cx="427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423025"/>
            <a:ext cx="881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72D76-8CD4-474A-B07E-B0D03842B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E318-B78F-4054-A388-058EAF68835B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3B76-FE93-4047-B83B-9FB50EE2D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6350" y="2058988"/>
            <a:ext cx="12195175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4E89B6-51E4-4FDE-A622-F9BDBDF4335B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D82F60-116C-423D-907B-4851AD778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F70E-3CE0-47A4-AAB1-12506BA68242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FEEC-B3FA-44F3-BCFE-C3788FD8D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7A61-2C42-485C-A203-96372EDE1926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2EE8-2DCB-43CA-9C39-D2A94D2DB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99FE-BB5F-44D3-ADA0-BE751E754756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FC15-AE76-4BAB-A786-9E351A6B7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4210-2495-4551-B15B-A76D9F31A5B6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530B-F414-4A34-A232-394D6E47A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4A56-C615-4DAB-B24B-35E1AFD82893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22CA-29F4-40BE-8A6A-3B5A9A73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2998-90C3-4851-BD7F-531DB37B1D7A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104D-6FDC-4BB7-96E0-48B051720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6213"/>
            <a:ext cx="12188825" cy="1646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325" y="284163"/>
            <a:ext cx="9783763" cy="1508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03325" y="2011363"/>
            <a:ext cx="9783763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738" y="6423025"/>
            <a:ext cx="300196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59F6CE-D4AE-4505-8B2F-0C0F203A6425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938" y="6423025"/>
            <a:ext cx="5045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475" y="6423025"/>
            <a:ext cx="94615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CA750D-FA8E-4305-8461-97E7DA96D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7" r:id="rId3"/>
    <p:sldLayoutId id="2147483724" r:id="rId4"/>
    <p:sldLayoutId id="2147483723" r:id="rId5"/>
    <p:sldLayoutId id="2147483722" r:id="rId6"/>
    <p:sldLayoutId id="2147483728" r:id="rId7"/>
    <p:sldLayoutId id="2147483721" r:id="rId8"/>
    <p:sldLayoutId id="2147483720" r:id="rId9"/>
    <p:sldLayoutId id="2147483719" r:id="rId10"/>
    <p:sldLayoutId id="2147483729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000" kern="12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itchFamily="34" charset="0"/>
        </a:defRPr>
      </a:lvl9pPr>
    </p:titleStyle>
    <p:bodyStyle>
      <a:lvl1pPr marL="182563" indent="-182563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683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2573"/>
            <a:ext cx="12325672" cy="17666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  <a:t/>
            </a:r>
            <a:b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  <a:t/>
            </a:r>
            <a:b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Информация о </a:t>
            </a:r>
            <a:r>
              <a:rPr lang="ru-RU" sz="7300" dirty="0" err="1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инфекции (</a:t>
            </a:r>
            <a:r>
              <a:rPr lang="en-US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COVID-19)</a:t>
            </a:r>
            <a: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>
              <a:effectLst>
                <a:glow rad="101600">
                  <a:schemeClr val="bg1">
                    <a:lumMod val="10000"/>
                    <a:lumOff val="90000"/>
                    <a:alpha val="6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382588" y="2074863"/>
            <a:ext cx="11136312" cy="5476875"/>
          </a:xfrm>
        </p:spPr>
        <p:txBody>
          <a:bodyPr/>
          <a:lstStyle/>
          <a:p>
            <a:r>
              <a:rPr lang="ru-RU" sz="2400" smtClean="0">
                <a:latin typeface="Calibri" pitchFamily="34" charset="0"/>
                <a:cs typeface="Calibri" pitchFamily="34" charset="0"/>
              </a:rPr>
              <a:t>Респираторные вирусы передаются от больного человека к здоровому человеку воздушно-капельным путем (при разговоре, чихании, кашле). Поэтому старайтесь соблюдать расстояние не менее 1-1,5 м от лиц, которые имеют симптомы респираторной инфекции. </a:t>
            </a:r>
          </a:p>
          <a:p>
            <a:r>
              <a:rPr lang="ru-RU" sz="2400" smtClean="0">
                <a:latin typeface="Calibri" pitchFamily="34" charset="0"/>
                <a:cs typeface="Calibri" pitchFamily="34" charset="0"/>
              </a:rPr>
              <a:t>Чистые руки – это гарантия того, что Вы не будете распространять вирусы, инфицируя себя, когда прикасаетесь ко рту и носу, и окружающих – через поверхности. </a:t>
            </a:r>
          </a:p>
          <a:p>
            <a:r>
              <a:rPr lang="ru-RU" sz="2400" smtClean="0">
                <a:latin typeface="Calibri" pitchFamily="34" charset="0"/>
                <a:cs typeface="Calibri" pitchFamily="34" charset="0"/>
              </a:rPr>
              <a:t>Прикрывайте рот и нос салфеткой (платком), когда чихаете или кашляете! Используйте одноразовые бумажные салфетки (платки), которые выбрасывайте сразу после использования! При отсутствии салфетки (платка) кашляйте или чихайте в сгиб локтя! Не касайтесь немытыми руками носа, рта и глаз!</a:t>
            </a:r>
          </a:p>
        </p:txBody>
      </p:sp>
      <p:sp>
        <p:nvSpPr>
          <p:cNvPr id="4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3" y="274638"/>
            <a:ext cx="11128375" cy="14509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Соблюдайте несложные правила РЕСПИРАТОРНОГО ЭТИКЕТА! ПОМНИТЕ!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925" y="2009775"/>
            <a:ext cx="11136313" cy="4548188"/>
          </a:xfrm>
        </p:spPr>
        <p:txBody>
          <a:bodyPr rtlCol="0">
            <a:normAutofit/>
          </a:bodyPr>
          <a:lstStyle/>
          <a:p>
            <a:pPr marL="182880" indent="-182880" algn="ctr" fontAlgn="auto">
              <a:defRPr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Новая </a:t>
            </a:r>
            <a:r>
              <a:rPr lang="ru-R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коронавирусная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инфекция передается от больного человека к здоровому человеку через близкие контакты.</a:t>
            </a:r>
          </a:p>
          <a:p>
            <a:pPr marL="0" indent="0" fontAlgn="auto">
              <a:buFont typeface="Wingdings" pitchFamily="2" charset="2"/>
              <a:buNone/>
              <a:defRPr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Люди « серебряного возраста» старше 60 лет в группе особого риска. Именно у пожилых возможный осложнения </a:t>
            </a:r>
            <a:r>
              <a:rPr lang="ru-R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инфекции, в том числе опасные, как вирусная пневмония. Эти осложнения могут привести к самым печальным исходам. Важно сохранить Ваше здоровье!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7075" y="257175"/>
            <a:ext cx="10769600" cy="15081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по профилактике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 для тех, кому 60 и более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288" y="266700"/>
            <a:ext cx="9783762" cy="1508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для лиц старше 60 лет: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0" y="1847850"/>
            <a:ext cx="12192000" cy="4567238"/>
          </a:xfrm>
        </p:spPr>
        <p:txBody>
          <a:bodyPr/>
          <a:lstStyle/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1. Постарайтесь реже посещать общественные места. По возможности реже пользуйтесь общественным транспортом, особенно в часы пик. Сократите посещение магазинов, торговых центров.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2. Попросите своих близких или сотрудников социальной службы помочь с оплатой коммунальных услуг, приобретением продуктов или необходимых товаров дистанционно.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3. Если Ваши близкие вернулись из-за границы и у них появились признаки простуды- ограничьте с ними контакты и настоятельно рекомендуйте обратиться им за медицинской помощью. 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4. Часто мойте руки с мылом, гигиена очень важна для вашего здоровья.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5. Пользуйтесь влажными салфетками для дезинфекции. Протирайте ими сумки, телефоны, книги и другие предметы, которые были вместе с Вами в общественных местах.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6. Если Вы заболели – не ходите в поликлинику, а вызывайте врача на дом.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7. Если Вы заболели простудой, а среди Ваши близкие выезжали за рубеж в последние 14 дней обязательно сообщите об этом врачу.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8. Тщательно соблюдайте рекомендации врача по лечению у Вас хронических заболеваний.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875" y="1690255"/>
            <a:ext cx="10823575" cy="4788333"/>
          </a:xfrm>
        </p:spPr>
        <p:txBody>
          <a:bodyPr rtlCol="0">
            <a:normAutofit fontScale="77500" lnSpcReduction="20000"/>
          </a:bodyPr>
          <a:lstStyle/>
          <a:p>
            <a:pPr marL="182880" indent="-182880" fontAlgn="auto">
              <a:defRPr/>
            </a:pP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algn="ctr" fontAlgn="auto">
              <a:defRPr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Телефон «горячей» линии по </a:t>
            </a:r>
            <a:r>
              <a:rPr lang="ru-RU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вопросам профилактики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инфекции, вызванной </a:t>
            </a:r>
            <a:r>
              <a:rPr lang="ru-R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коронавирусом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COVID-19 </a:t>
            </a:r>
          </a:p>
          <a:p>
            <a:pPr marL="0" indent="0" algn="ctr" fontAlgn="auto">
              <a:buFont typeface="Wingdings" pitchFamily="2" charset="2"/>
              <a:buNone/>
              <a:defRPr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+375(29) 156-85-65 </a:t>
            </a:r>
          </a:p>
          <a:p>
            <a:pPr marL="182880" indent="-182880" algn="ctr" fontAlgn="auto">
              <a:defRPr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(звонки принимаются в рабочие дни </a:t>
            </a:r>
            <a:endParaRPr lang="ru-RU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algn="ctr" fontAlgn="auto">
              <a:defRPr/>
            </a:pP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8:30 до 13:00 и с 13:30 до 18:00). </a:t>
            </a:r>
            <a:endParaRPr lang="ru-RU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algn="ctr" fontAlgn="auto">
              <a:defRPr/>
            </a:pP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+375293525988</a:t>
            </a:r>
          </a:p>
          <a:p>
            <a:pPr marL="182880" indent="-182880" algn="ctr" fontAlgn="auto">
              <a:defRPr/>
            </a:pP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+375291444490</a:t>
            </a:r>
          </a:p>
          <a:p>
            <a:pPr marL="182880" indent="-182880" algn="ctr" fontAlgn="auto">
              <a:defRPr/>
            </a:pP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(звонки принимаются в рабочие дни </a:t>
            </a:r>
          </a:p>
          <a:p>
            <a:pPr marL="182880" indent="-182880" algn="ctr" fontAlgn="auto">
              <a:defRPr/>
            </a:pP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 8:30 до 13:00 и с 13:30 до </a:t>
            </a: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16:30). </a:t>
            </a:r>
            <a:endParaRPr lang="ru-RU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algn="ctr" fontAlgn="auto">
              <a:defRPr/>
            </a:pPr>
            <a:endParaRPr lang="ru-RU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algn="ctr" fontAlgn="auto">
              <a:defRPr/>
            </a:pP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Эпидемиологическая характеристика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696913" y="2005013"/>
            <a:ext cx="11190287" cy="4594225"/>
          </a:xfrm>
        </p:spPr>
        <p:txBody>
          <a:bodyPr/>
          <a:lstStyle/>
          <a:p>
            <a:r>
              <a:rPr lang="ru-RU" sz="2600" smtClean="0">
                <a:latin typeface="Calibri" pitchFamily="34" charset="0"/>
                <a:cs typeface="Calibri" pitchFamily="34" charset="0"/>
              </a:rPr>
              <a:t>Источник инфекции: больной человек, в том числе находящийся в инкубационном периоде.</a:t>
            </a:r>
          </a:p>
          <a:p>
            <a:r>
              <a:rPr lang="ru-RU" sz="2600" smtClean="0">
                <a:latin typeface="Calibri" pitchFamily="34" charset="0"/>
                <a:cs typeface="Calibri" pitchFamily="34" charset="0"/>
              </a:rPr>
              <a:t>Инкубационный период: от 2 до 14 дней</a:t>
            </a:r>
          </a:p>
          <a:p>
            <a:r>
              <a:rPr lang="ru-RU" sz="2600" smtClean="0">
                <a:latin typeface="Calibri" pitchFamily="34" charset="0"/>
                <a:cs typeface="Calibri" pitchFamily="34" charset="0"/>
              </a:rPr>
              <a:t>Риску тяжелого течения заболевания подвержены люди пожилого возраста, имеющие сопутствующую патологию</a:t>
            </a:r>
          </a:p>
          <a:p>
            <a:r>
              <a:rPr lang="ru-RU" sz="2600" smtClean="0">
                <a:latin typeface="Calibri" pitchFamily="34" charset="0"/>
                <a:cs typeface="Calibri" pitchFamily="34" charset="0"/>
              </a:rPr>
              <a:t>30 января 2020 г. вспышка COVID-19 признана ВОЗ чрезвычайной ситуацией в области общественного здравоохранения, имеющей международное значение.</a:t>
            </a:r>
          </a:p>
          <a:p>
            <a:r>
              <a:rPr lang="ru-RU" sz="2600" smtClean="0">
                <a:latin typeface="Calibri" pitchFamily="34" charset="0"/>
                <a:cs typeface="Calibri" pitchFamily="34" charset="0"/>
              </a:rPr>
              <a:t>11 марта 2020 г. генеральный директор ВОЗ Тедрос Гебрейесус объявил о пандемии COVID-19.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5" y="168275"/>
            <a:ext cx="11809413" cy="1450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ЧТО НУЖНО ЗНАТЬ О КОРОНАВИРУСЕ: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225425" y="3243263"/>
            <a:ext cx="5988050" cy="3614737"/>
          </a:xfrm>
        </p:spPr>
        <p:txBody>
          <a:bodyPr/>
          <a:lstStyle/>
          <a:p>
            <a:pPr marL="457200" indent="-457200">
              <a:buFont typeface="Corbel" pitchFamily="34" charset="0"/>
              <a:buAutoNum type="arabicPeriod"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Повышение температуры тела в &gt;90% случаев;</a:t>
            </a:r>
          </a:p>
          <a:p>
            <a:pPr marL="457200" indent="-457200">
              <a:buFont typeface="Corbel" pitchFamily="34" charset="0"/>
              <a:buAutoNum type="arabicPeriod"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Кашель (сухой или с небольшим количеством мокроты) в 80% случаев;</a:t>
            </a:r>
          </a:p>
          <a:p>
            <a:pPr marL="457200" indent="-457200">
              <a:buFont typeface="Corbel" pitchFamily="34" charset="0"/>
              <a:buAutoNum type="arabicPeriod"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Одышка в 55% случаях;</a:t>
            </a:r>
          </a:p>
          <a:p>
            <a:pPr marL="457200" indent="-457200">
              <a:buFont typeface="Corbel" pitchFamily="34" charset="0"/>
              <a:buAutoNum type="arabicPeriod"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Ощущение сдавленности в грудной клетке в &gt;20% случаев;</a:t>
            </a:r>
          </a:p>
          <a:p>
            <a:pPr marL="457200" indent="-457200">
              <a:buFont typeface="Corbel" pitchFamily="34" charset="0"/>
              <a:buAutoNum type="arabicPeriod"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Миалгии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/>
            </a:extLst>
          </p:cNvPr>
          <p:cNvSpPr/>
          <p:nvPr/>
        </p:nvSpPr>
        <p:spPr>
          <a:xfrm>
            <a:off x="357188" y="1976438"/>
            <a:ext cx="5754687" cy="10652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симптомы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/>
            </a:extLst>
          </p:cNvPr>
          <p:cNvSpPr/>
          <p:nvPr/>
        </p:nvSpPr>
        <p:spPr>
          <a:xfrm>
            <a:off x="6594475" y="1976438"/>
            <a:ext cx="5237163" cy="10652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Путь передачи</a:t>
            </a:r>
            <a:r>
              <a:rPr lang="ru-RU" sz="2800" dirty="0"/>
              <a:t>:</a:t>
            </a:r>
          </a:p>
        </p:txBody>
      </p:sp>
      <p:sp>
        <p:nvSpPr>
          <p:cNvPr id="15365" name="Объект 2"/>
          <p:cNvSpPr txBox="1">
            <a:spLocks/>
          </p:cNvSpPr>
          <p:nvPr/>
        </p:nvSpPr>
        <p:spPr bwMode="auto">
          <a:xfrm>
            <a:off x="6759575" y="3133725"/>
            <a:ext cx="49053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orbel" pitchFamily="34" charset="0"/>
              <a:buAutoNum type="arabicPeriod"/>
            </a:pPr>
            <a:r>
              <a:rPr lang="ru-RU" sz="24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Воздушно-капельный (при кашле, чихании, разговоре);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orbel" pitchFamily="34" charset="0"/>
              <a:buAutoNum type="arabicPeriod"/>
            </a:pPr>
            <a:r>
              <a:rPr lang="ru-RU" sz="24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Воздушно-пылевой (с пылевыми частицами в воздухе);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orbel" pitchFamily="34" charset="0"/>
              <a:buAutoNum type="arabicPeriod"/>
            </a:pPr>
            <a:r>
              <a:rPr lang="ru-RU" sz="240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Контактный (через рукопожатия, предметы обихода);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239713"/>
            <a:ext cx="9783762" cy="15097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медицинского наблюдения: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04800" y="2170113"/>
            <a:ext cx="11769725" cy="46878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Если Вы приехали из Китайской Народной Республики, Южной Кореи, Итальянской Республики, Ирана, Испании, Германии, Франции, Чехии, Польши - в течение 14 дней от момента приезда за Вами будет организовано медицинское наблюдение. Если с Вами в течение 1 суток с момента приезда не связался медицинский работник территориальной организации здравоохранения, позвоните самостоятельно в поликлинику по месту жительства (временного пребывания) по телефону «вызов врача на дом» и обязательно сообщите, что Вы прибыли из Китайской Народной Республики, Южной Кореи, Итальянской Республики, Ирана, Испании, Франции, Германии, Чехии, Польши, дату прибытия, сведения о состоянии здоровья (укажите наличие/отсутствие признаков респираторной инфекции, температуру тела).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88" y="261938"/>
            <a:ext cx="11691937" cy="15097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Тактика при возникновении симптомов респираторного заболевания и наличии эпидемиологического анамнеза: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5590" y="2489418"/>
            <a:ext cx="11357085" cy="4023360"/>
          </a:xfrm>
        </p:spPr>
        <p:txBody>
          <a:bodyPr rtlCol="0">
            <a:normAutofit/>
          </a:bodyPr>
          <a:lstStyle/>
          <a:p>
            <a:pPr marL="182880" indent="-182880" fontAlgn="auto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Следите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 состоянием своего здоровья.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fontAlgn="auto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ухудшении самочувствия (повышении температуры тела, появления кашля, одышки, общего недомогания) при развитии симптомов в течение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дней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после возвращения из ЛЮБОЙ страны, где регистрировались  случаи заболевания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, немедленно вызывайте бригаду скорой медицинской помощи по телефону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103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fontAlgn="auto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Обязательно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сообщите диспетчеру, из какой страны Вы прибыли.</a:t>
            </a:r>
          </a:p>
          <a:p>
            <a:pPr marL="182880" indent="-182880" fontAlgn="auto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4213"/>
            <a:ext cx="11887200" cy="1071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В каких случаях проводится изоляция и госпитализация инфицированных или лиц с подозрением на COVID-19?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288925" y="2174875"/>
            <a:ext cx="11614150" cy="4022725"/>
          </a:xfrm>
        </p:spPr>
        <p:txBody>
          <a:bodyPr/>
          <a:lstStyle/>
          <a:p>
            <a:pPr marL="0" indent="0">
              <a:buClr>
                <a:srgbClr val="FF0000"/>
              </a:buClr>
              <a:buFont typeface="Wingdings" pitchFamily="2" charset="2"/>
              <a:buNone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	Пациенты с температурой 37,1С и выше с клиническими признаками респираторной инфекции, имеющие эпидемиологический анамнез: возвращение в течение 14 дней из ЛЮБОЙ страны с распространением инфекции </a:t>
            </a:r>
            <a:r>
              <a:rPr lang="en-US" sz="2400" smtClean="0">
                <a:latin typeface="Calibri" pitchFamily="34" charset="0"/>
                <a:cs typeface="Calibri" pitchFamily="34" charset="0"/>
              </a:rPr>
              <a:t>COVID-19</a:t>
            </a:r>
            <a:r>
              <a:rPr lang="ru-RU" sz="240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None/>
            </a:pPr>
            <a:endParaRPr lang="ru-RU" sz="240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None/>
            </a:pPr>
            <a:r>
              <a:rPr lang="ru-RU" sz="2400" smtClean="0">
                <a:latin typeface="Calibri" pitchFamily="34" charset="0"/>
                <a:cs typeface="Calibri" pitchFamily="34" charset="0"/>
              </a:rPr>
              <a:t>	Лица, проживающие совместно с пациентом с доказанной коронавирусной инфекцией </a:t>
            </a:r>
            <a:r>
              <a:rPr lang="en-US" sz="2400" smtClean="0">
                <a:latin typeface="Calibri" pitchFamily="34" charset="0"/>
                <a:cs typeface="Calibri" pitchFamily="34" charset="0"/>
              </a:rPr>
              <a:t>COVID-19</a:t>
            </a:r>
            <a:r>
              <a:rPr lang="ru-RU" sz="2400" smtClean="0">
                <a:latin typeface="Calibri" pitchFamily="34" charset="0"/>
                <a:cs typeface="Calibri" pitchFamily="34" charset="0"/>
              </a:rPr>
              <a:t>, работающие с ним в одном помещении, одногруппники, преподаватели, авиапассажиры, находившиеся на расстоянии 2 рядом от заболевшего, медицинские работники, оказывающие помощь данному пациенты без использования защитной одежды).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/>
            </a:extLst>
          </p:cNvPr>
          <p:cNvSpPr/>
          <p:nvPr/>
        </p:nvSpPr>
        <p:spPr>
          <a:xfrm>
            <a:off x="6713538" y="3382963"/>
            <a:ext cx="5273675" cy="201453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434975" y="2560638"/>
            <a:ext cx="5475288" cy="3657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3" y="274638"/>
            <a:ext cx="11128375" cy="14509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Лица, которые наблюдаются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амбулаторно-поликлинической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организацией по месту проживания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87363" y="2835275"/>
            <a:ext cx="5359400" cy="3294063"/>
          </a:xfrm>
        </p:spPr>
        <p:txBody>
          <a:bodyPr rtlCol="0">
            <a:normAutofit fontScale="92500"/>
          </a:bodyPr>
          <a:lstStyle/>
          <a:p>
            <a:pPr marL="182880" indent="-182880" fontAlgn="auto">
              <a:defRPr/>
            </a:pP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Лица,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(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месту проживания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временного пребывания, учебы, работы, оказания медицинской помощи), а также работники организаций </a:t>
            </a:r>
            <a:r>
              <a:rPr lang="ru-RU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здравоохранения,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которые оказывали медицинскую помощь пациенту и осуществляли уход за ним с использованием </a:t>
            </a:r>
            <a:r>
              <a:rPr lang="ru-RU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защитной одежды. </a:t>
            </a:r>
            <a:endParaRPr lang="ru-RU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/>
            </a:extLst>
          </p:cNvPr>
          <p:cNvSpPr/>
          <p:nvPr/>
        </p:nvSpPr>
        <p:spPr>
          <a:xfrm>
            <a:off x="6051550" y="4149725"/>
            <a:ext cx="517525" cy="42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2" name="Объект 2"/>
          <p:cNvSpPr txBox="1">
            <a:spLocks/>
          </p:cNvSpPr>
          <p:nvPr/>
        </p:nvSpPr>
        <p:spPr bwMode="auto">
          <a:xfrm>
            <a:off x="6781800" y="3602038"/>
            <a:ext cx="541020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</a:pPr>
            <a:r>
              <a:rPr lang="ru-RU" sz="2000">
                <a:solidFill>
                  <a:srgbClr val="099BDD"/>
                </a:solidFill>
                <a:latin typeface="Calibri" pitchFamily="34" charset="0"/>
                <a:cs typeface="Calibri" pitchFamily="34" charset="0"/>
              </a:rPr>
              <a:t>Наблюдаются амбулаторно-поликлинической организацией по месту проживания (пребывания), с проведением необходимого лабораторного исследования на инфекцию </a:t>
            </a:r>
            <a:r>
              <a:rPr lang="en-US" sz="2000">
                <a:solidFill>
                  <a:srgbClr val="099BDD"/>
                </a:solidFill>
                <a:latin typeface="Calibri" pitchFamily="34" charset="0"/>
                <a:cs typeface="Calibri" pitchFamily="34" charset="0"/>
              </a:rPr>
              <a:t>COVID-19 </a:t>
            </a:r>
            <a:r>
              <a:rPr lang="ru-RU" sz="2000">
                <a:solidFill>
                  <a:srgbClr val="099BDD"/>
                </a:solidFill>
                <a:latin typeface="Calibri" pitchFamily="34" charset="0"/>
                <a:cs typeface="Calibri" pitchFamily="34" charset="0"/>
              </a:rPr>
              <a:t>на 1 и 13-ый день наблюдения.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8" y="287338"/>
            <a:ext cx="11383962" cy="1449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Где можно сдать анализ на коронавирус: 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2008188"/>
            <a:ext cx="11383962" cy="2619375"/>
          </a:xfrm>
        </p:spPr>
        <p:txBody>
          <a:bodyPr rtlCol="0">
            <a:normAutofit fontScale="92500" lnSpcReduction="20000"/>
          </a:bodyPr>
          <a:lstStyle/>
          <a:p>
            <a:pPr marL="182880" indent="-182880" fontAlgn="auto">
              <a:buClr>
                <a:srgbClr val="FF0000"/>
              </a:buClr>
              <a:defRPr/>
            </a:pPr>
            <a:r>
              <a:rPr lang="ru-RU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Самостоятельная сдача анализов на коронавирус не предусмотрена.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 fontAlgn="auto">
              <a:buClr>
                <a:srgbClr val="FF0000"/>
              </a:buClr>
              <a:defRPr/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Обследование на COVID-19 АМБУЛАТОРНО назначается медицинскими работниками в случае:</a:t>
            </a:r>
          </a:p>
          <a:p>
            <a:pPr marL="182880" indent="-182880" fontAlgn="auto">
              <a:buClr>
                <a:srgbClr val="FF0000"/>
              </a:buClr>
              <a:defRPr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 Прибытия из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неблагополучных по COVID-19 стран и регионов в течение 14 дней после возвращения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БЕЗ признаков острого респираторного заболевания;</a:t>
            </a:r>
          </a:p>
          <a:p>
            <a:pPr marL="182880" indent="-182880" fontAlgn="auto">
              <a:buClr>
                <a:srgbClr val="FF0000"/>
              </a:buClr>
              <a:defRPr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2.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82880" indent="-182880" fontAlgn="auto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/>
            </a:extLst>
          </p:cNvPr>
          <p:cNvSpPr/>
          <p:nvPr/>
        </p:nvSpPr>
        <p:spPr>
          <a:xfrm>
            <a:off x="195263" y="4786313"/>
            <a:ext cx="11807825" cy="15827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случае возникновения признаков респираторного заболевания в течение 14 дней после возвращения из стран, где регистрируются  случаи заболевания </a:t>
            </a:r>
            <a:r>
              <a:rPr lang="ru-RU" sz="2400" dirty="0" err="1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инфекцией необходимо  вызвать  скорую медицинскую помощь (с оповещением о возвращении из страны с распространением инфекции </a:t>
            </a:r>
            <a:r>
              <a:rPr lang="en-US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COVID-19). </a:t>
            </a:r>
            <a:endParaRPr lang="ru-RU" sz="2400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38" y="719138"/>
            <a:ext cx="10058400" cy="5556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Меры профилактики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52438" y="1935163"/>
            <a:ext cx="11177587" cy="4392612"/>
          </a:xfrm>
        </p:spPr>
        <p:txBody>
          <a:bodyPr/>
          <a:lstStyle/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Избегайте поездок в страны, где регистрируются случаи новой коронавирусной инфекции.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Избегайте контактов с людьми, имеющими признаки простуды и ОРВИ (выделения из носа, кашель,   чихание и др.).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Избегайте мест массового скопления людей.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Как можно чаще мойте руки с мылом или обрабатывайте руки антисептическим средством.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Прикасайтесь к лицу и глазам только недавно вымытыми руками или одноразовой салфеткой.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По возможности – не прикасайтесь к ручкам, перилам, другим предметам и поверхностям в общественных местах и ограничьте приветственные рукопожатия, поцелуи и объятия.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Надевайте одноразовую медицинскую маску в людных местах и транспорте. Меняйте маску каждые два часа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Регулярно проветривайте помещение, в котором находитесь.</a:t>
            </a:r>
          </a:p>
          <a:p>
            <a:r>
              <a:rPr lang="ru-RU" sz="2000" smtClean="0">
                <a:latin typeface="Calibri" pitchFamily="34" charset="0"/>
                <a:cs typeface="Calibri" pitchFamily="34" charset="0"/>
              </a:rPr>
              <a:t>Регулярно делайте влажную уборку в помещении, в котором находитесь.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Override1.xml><?xml version="1.0" encoding="utf-8"?>
<a:themeOverride xmlns:a="http://schemas.openxmlformats.org/drawingml/2006/main">
  <a:clrScheme name="Полосы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306</TotalTime>
  <Words>1068</Words>
  <Application>Microsoft Office PowerPoint</Application>
  <PresentationFormat>Произвольный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Полосы</vt:lpstr>
      <vt:lpstr>   Информация о коронавирусной инфекции (COVID-19) </vt:lpstr>
      <vt:lpstr>Эпидемиологическая характеристика коронавирусной инфекции</vt:lpstr>
      <vt:lpstr>ЧТО НУЖНО ЗНАТЬ О КОРОНАВИРУСЕ:</vt:lpstr>
      <vt:lpstr>Организация медицинского наблюдения:</vt:lpstr>
      <vt:lpstr>Тактика при возникновении симптомов респираторного заболевания и наличии эпидемиологического анамнеза:</vt:lpstr>
      <vt:lpstr>В каких случаях проводится изоляция и госпитализация инфицированных или лиц с подозрением на COVID-19? </vt:lpstr>
      <vt:lpstr>Лица, которые наблюдаются  амбулаторно-поликлинической организацией по месту проживания</vt:lpstr>
      <vt:lpstr>Где можно сдать анализ на коронавирус: </vt:lpstr>
      <vt:lpstr>Меры профилактики коронавирусной инфекции</vt:lpstr>
      <vt:lpstr>Соблюдайте несложные правила РЕСПИРАТОРНОГО ЭТИКЕТА! ПОМНИТЕ! </vt:lpstr>
      <vt:lpstr>Рекомендации по профилактике коронавирусной инфекции для тех, кому 60 и более лет</vt:lpstr>
      <vt:lpstr>Рекомендации для лиц старше 60 лет: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M</dc:creator>
  <cp:lastModifiedBy>Пользователь Windows</cp:lastModifiedBy>
  <cp:revision>38</cp:revision>
  <dcterms:created xsi:type="dcterms:W3CDTF">2020-03-17T16:23:22Z</dcterms:created>
  <dcterms:modified xsi:type="dcterms:W3CDTF">2020-03-19T08:22:01Z</dcterms:modified>
</cp:coreProperties>
</file>